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7" r:id="rId5"/>
    <p:sldId id="258" r:id="rId6"/>
    <p:sldId id="260" r:id="rId7"/>
    <p:sldId id="269" r:id="rId8"/>
    <p:sldId id="272" r:id="rId9"/>
    <p:sldId id="273" r:id="rId10"/>
    <p:sldId id="274" r:id="rId11"/>
    <p:sldId id="275" r:id="rId12"/>
    <p:sldId id="276" r:id="rId13"/>
    <p:sldId id="268" r:id="rId14"/>
    <p:sldId id="277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Slide" id="{196C724F-4F68-4753-A336-A07FB83A3547}">
          <p14:sldIdLst>
            <p14:sldId id="257"/>
          </p14:sldIdLst>
        </p14:section>
        <p14:section name="Elicit Questions/Discussion" id="{45464706-DD02-42D5-961F-BCB57B583284}">
          <p14:sldIdLst>
            <p14:sldId id="258"/>
          </p14:sldIdLst>
        </p14:section>
        <p14:section name="Develop Section" id="{2E4F2B7B-DD40-4029-96B8-4BC08B89205D}">
          <p14:sldIdLst>
            <p14:sldId id="260"/>
            <p14:sldId id="269"/>
            <p14:sldId id="272"/>
            <p14:sldId id="273"/>
            <p14:sldId id="274"/>
            <p14:sldId id="275"/>
            <p14:sldId id="276"/>
          </p14:sldIdLst>
        </p14:section>
        <p14:section name="Deploy Activity" id="{B2B90089-2FB9-48B9-8C84-829558CCED08}">
          <p14:sldIdLst>
            <p14:sldId id="268"/>
            <p14:sldId id="277"/>
          </p14:sldIdLst>
        </p14:section>
        <p14:section name="Refine Discussion Section" id="{D88FEA53-DBB6-4986-9DBF-F1AB83464AE3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96"/>
    <a:srgbClr val="FF782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96"/>
    <p:restoredTop sz="94692"/>
  </p:normalViewPr>
  <p:slideViewPr>
    <p:cSldViewPr snapToGrid="0">
      <p:cViewPr varScale="1">
        <p:scale>
          <a:sx n="51" d="100"/>
          <a:sy n="51" d="100"/>
        </p:scale>
        <p:origin x="232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3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27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370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42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5578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14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73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31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6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6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4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05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28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77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7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4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397" y="1226789"/>
            <a:ext cx="7788803" cy="203729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5496"/>
                </a:solidFill>
                <a:latin typeface="Trebuchet MS"/>
                <a:ea typeface="Trebuchet MS"/>
                <a:cs typeface="Trebuchet MS"/>
                <a:sym typeface="Trebuchet MS"/>
              </a:rPr>
              <a:t>AI Section 6: </a:t>
            </a:r>
            <a:r>
              <a:rPr lang="en-US" b="1" dirty="0">
                <a:solidFill>
                  <a:srgbClr val="005496"/>
                </a:solidFill>
                <a:latin typeface="+mn-lt"/>
              </a:rPr>
              <a:t>Ethics in AI – </a:t>
            </a:r>
            <a:br>
              <a:rPr lang="en-US" b="1" dirty="0">
                <a:solidFill>
                  <a:srgbClr val="005496"/>
                </a:solidFill>
                <a:latin typeface="+mn-lt"/>
              </a:rPr>
            </a:br>
            <a:r>
              <a:rPr lang="en-US" b="1" dirty="0">
                <a:solidFill>
                  <a:srgbClr val="005496"/>
                </a:solidFill>
                <a:latin typeface="+mn-lt"/>
              </a:rPr>
              <a:t>Part II: Perspective and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1D345-7CDC-D62A-AD14-5DF439BF8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93" y="4201752"/>
            <a:ext cx="5014390" cy="2219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B671B-1A09-361D-A2EF-E4449C98B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5" y="3593918"/>
            <a:ext cx="3130022" cy="313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37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EE9D-5ACA-9081-CB34-49F7B84A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781130" cy="76713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B050"/>
                </a:solidFill>
                <a:cs typeface="Calibri" panose="020F0502020204030204" pitchFamily="34" charset="0"/>
              </a:rPr>
              <a:t>Understanding the Benefits of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06251-8F82-D63F-5ABF-E4C9C1C9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1049"/>
            <a:ext cx="8938897" cy="4986329"/>
          </a:xfrm>
        </p:spPr>
        <p:txBody>
          <a:bodyPr>
            <a:normAutofit/>
          </a:bodyPr>
          <a:lstStyle/>
          <a:p>
            <a:pPr>
              <a:buClr>
                <a:srgbClr val="005496"/>
              </a:buClr>
            </a:pPr>
            <a:r>
              <a:rPr lang="en-US" sz="2000">
                <a:solidFill>
                  <a:schemeClr val="tx1"/>
                </a:solidFill>
              </a:rPr>
              <a:t>Now that we have looked at the </a:t>
            </a:r>
            <a:r>
              <a:rPr lang="en-US" sz="2000" b="1">
                <a:solidFill>
                  <a:schemeClr val="tx1"/>
                </a:solidFill>
              </a:rPr>
              <a:t>principles of ethics</a:t>
            </a:r>
            <a:r>
              <a:rPr lang="en-US" sz="2000">
                <a:solidFill>
                  <a:schemeClr val="tx1"/>
                </a:solidFill>
              </a:rPr>
              <a:t> and the hypothesized </a:t>
            </a:r>
            <a:r>
              <a:rPr lang="en-US" sz="2000" b="1">
                <a:solidFill>
                  <a:schemeClr val="tx1"/>
                </a:solidFill>
              </a:rPr>
              <a:t>approaches of establishing ethics in AI</a:t>
            </a:r>
            <a:r>
              <a:rPr lang="en-US" sz="2000">
                <a:solidFill>
                  <a:schemeClr val="tx1"/>
                </a:solidFill>
              </a:rPr>
              <a:t>, let’s return to the topic of “</a:t>
            </a:r>
            <a:r>
              <a:rPr lang="en-US" sz="2000" b="1">
                <a:solidFill>
                  <a:srgbClr val="00B050"/>
                </a:solidFill>
              </a:rPr>
              <a:t>Diversity in AI</a:t>
            </a:r>
            <a:r>
              <a:rPr lang="en-US" sz="2000">
                <a:solidFill>
                  <a:schemeClr val="tx1"/>
                </a:solidFill>
              </a:rPr>
              <a:t>”.</a:t>
            </a:r>
            <a:endParaRPr lang="en-US" sz="2400">
              <a:solidFill>
                <a:srgbClr val="005496"/>
              </a:solidFill>
            </a:endParaRPr>
          </a:p>
          <a:p>
            <a:pPr>
              <a:buClr>
                <a:srgbClr val="005496"/>
              </a:buClr>
            </a:pPr>
            <a:endParaRPr lang="en-US" sz="2400">
              <a:solidFill>
                <a:srgbClr val="005496"/>
              </a:solidFill>
            </a:endParaRPr>
          </a:p>
          <a:p>
            <a:pPr>
              <a:buClr>
                <a:srgbClr val="005496"/>
              </a:buClr>
            </a:pPr>
            <a:r>
              <a:rPr lang="en-US" sz="2000">
                <a:solidFill>
                  <a:schemeClr val="tx1"/>
                </a:solidFill>
              </a:rPr>
              <a:t>If we want to solve the “</a:t>
            </a:r>
            <a:r>
              <a:rPr lang="en-US" sz="2000" b="1">
                <a:solidFill>
                  <a:srgbClr val="00B050"/>
                </a:solidFill>
              </a:rPr>
              <a:t>socio-technological</a:t>
            </a:r>
            <a:r>
              <a:rPr lang="en-US" sz="2000">
                <a:solidFill>
                  <a:schemeClr val="tx1"/>
                </a:solidFill>
              </a:rPr>
              <a:t>” issue of ethics in AI (pertaining to both people and technology), we must foremost consider </a:t>
            </a:r>
            <a:r>
              <a:rPr lang="en-US" sz="2000" u="sng">
                <a:solidFill>
                  <a:schemeClr val="tx1"/>
                </a:solidFill>
              </a:rPr>
              <a:t>all people</a:t>
            </a:r>
            <a:r>
              <a:rPr lang="en-US" sz="2000">
                <a:solidFill>
                  <a:schemeClr val="tx1"/>
                </a:solidFill>
              </a:rPr>
              <a:t> and look for a </a:t>
            </a:r>
            <a:r>
              <a:rPr lang="en-US" sz="2000" u="sng">
                <a:solidFill>
                  <a:schemeClr val="tx1"/>
                </a:solidFill>
              </a:rPr>
              <a:t>combination of ideas</a:t>
            </a:r>
            <a:r>
              <a:rPr lang="en-US" sz="2000">
                <a:solidFill>
                  <a:schemeClr val="tx1"/>
                </a:solidFill>
              </a:rPr>
              <a:t> to create the most effective solution.</a:t>
            </a:r>
          </a:p>
          <a:p>
            <a:pPr>
              <a:buClr>
                <a:srgbClr val="005496"/>
              </a:buClr>
            </a:pPr>
            <a:endParaRPr lang="en-US" sz="2000">
              <a:solidFill>
                <a:schemeClr val="tx1"/>
              </a:solidFill>
            </a:endParaRPr>
          </a:p>
          <a:p>
            <a:pPr>
              <a:buClr>
                <a:srgbClr val="005496"/>
              </a:buClr>
            </a:pPr>
            <a:r>
              <a:rPr lang="en-US" sz="2000">
                <a:solidFill>
                  <a:schemeClr val="tx1"/>
                </a:solidFill>
              </a:rPr>
              <a:t>The idea that diversity directly results in innovation and unparalleled creativity is called “</a:t>
            </a:r>
            <a:r>
              <a:rPr lang="en-US" sz="2000" b="1">
                <a:solidFill>
                  <a:srgbClr val="00B050"/>
                </a:solidFill>
              </a:rPr>
              <a:t>The Medici Effect</a:t>
            </a:r>
            <a:r>
              <a:rPr lang="en-US" sz="2000">
                <a:solidFill>
                  <a:schemeClr val="tx1"/>
                </a:solidFill>
              </a:rPr>
              <a:t>”.</a:t>
            </a:r>
          </a:p>
          <a:p>
            <a:pPr lvl="1">
              <a:buClr>
                <a:srgbClr val="005496"/>
              </a:buClr>
            </a:pPr>
            <a:r>
              <a:rPr lang="en-US" sz="1800">
                <a:solidFill>
                  <a:schemeClr val="tx1"/>
                </a:solidFill>
              </a:rPr>
              <a:t>The </a:t>
            </a:r>
            <a:r>
              <a:rPr lang="en-US" sz="1800" b="1">
                <a:solidFill>
                  <a:schemeClr val="tx1"/>
                </a:solidFill>
              </a:rPr>
              <a:t>different perspectives </a:t>
            </a:r>
            <a:r>
              <a:rPr lang="en-US" sz="1800">
                <a:solidFill>
                  <a:schemeClr val="tx1"/>
                </a:solidFill>
              </a:rPr>
              <a:t>offered by a diverse group of individuals will most often provide solutions that would be </a:t>
            </a:r>
            <a:r>
              <a:rPr lang="en-US" sz="1800" u="sng">
                <a:solidFill>
                  <a:schemeClr val="tx1"/>
                </a:solidFill>
              </a:rPr>
              <a:t>impossible for a single perspective to create</a:t>
            </a:r>
            <a:r>
              <a:rPr lang="en-US" sz="18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EBCD8D-D3A8-DEBC-4015-7A5307D58DF1}"/>
              </a:ext>
            </a:extLst>
          </p:cNvPr>
          <p:cNvSpPr txBox="1"/>
          <p:nvPr/>
        </p:nvSpPr>
        <p:spPr>
          <a:xfrm>
            <a:off x="1140431" y="1186358"/>
            <a:ext cx="840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7823"/>
                </a:solidFill>
              </a:rPr>
              <a:t>How diversity can lead to innovation and unlikely new solutions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CB533-46AC-4A3B-C70E-1257B14DF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04" r="19969"/>
          <a:stretch/>
        </p:blipFill>
        <p:spPr>
          <a:xfrm>
            <a:off x="9669239" y="2682483"/>
            <a:ext cx="2305446" cy="26385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8400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EE9D-5ACA-9081-CB34-49F7B84A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781130" cy="76713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B050"/>
                </a:solidFill>
                <a:cs typeface="Calibri" panose="020F0502020204030204" pitchFamily="34" charset="0"/>
              </a:rPr>
              <a:t>Understanding the Benefits of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06251-8F82-D63F-5ABF-E4C9C1C9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207" y="1871671"/>
            <a:ext cx="8404262" cy="4796257"/>
          </a:xfrm>
        </p:spPr>
        <p:txBody>
          <a:bodyPr>
            <a:normAutofit/>
          </a:bodyPr>
          <a:lstStyle/>
          <a:p>
            <a:pPr>
              <a:buClr>
                <a:srgbClr val="005496"/>
              </a:buClr>
            </a:pPr>
            <a:r>
              <a:rPr lang="en-US" sz="2000" b="1">
                <a:solidFill>
                  <a:schemeClr val="accent2"/>
                </a:solidFill>
              </a:rPr>
              <a:t>In a group</a:t>
            </a:r>
            <a:r>
              <a:rPr lang="en-US" sz="2000" b="1">
                <a:solidFill>
                  <a:schemeClr val="tx1"/>
                </a:solidFill>
              </a:rPr>
              <a:t> </a:t>
            </a:r>
            <a:r>
              <a:rPr lang="en-US" sz="2000">
                <a:solidFill>
                  <a:schemeClr val="tx1"/>
                </a:solidFill>
              </a:rPr>
              <a:t>of at 3 to 4 members, individually create a set of 6 empty comic strip panels.</a:t>
            </a:r>
          </a:p>
          <a:p>
            <a:pPr>
              <a:buClr>
                <a:srgbClr val="005496"/>
              </a:buClr>
            </a:pPr>
            <a:r>
              <a:rPr lang="en-US" sz="2000" u="dbl">
                <a:solidFill>
                  <a:schemeClr val="tx1"/>
                </a:solidFill>
              </a:rPr>
              <a:t>Do </a:t>
            </a:r>
            <a:r>
              <a:rPr lang="en-US" sz="2000" b="1" u="dbl">
                <a:solidFill>
                  <a:srgbClr val="FF0000"/>
                </a:solidFill>
              </a:rPr>
              <a:t>NOT</a:t>
            </a:r>
            <a:r>
              <a:rPr lang="en-US" sz="2000" u="dbl">
                <a:solidFill>
                  <a:schemeClr val="tx1"/>
                </a:solidFill>
              </a:rPr>
              <a:t> communicate </a:t>
            </a:r>
            <a:r>
              <a:rPr lang="en-US" sz="2000">
                <a:solidFill>
                  <a:schemeClr val="tx1"/>
                </a:solidFill>
              </a:rPr>
              <a:t>with your team members during this activity, as everyone possessing their own perspective and ideas is highly important.</a:t>
            </a:r>
          </a:p>
          <a:p>
            <a:pPr>
              <a:buClr>
                <a:srgbClr val="005496"/>
              </a:buClr>
            </a:pPr>
            <a:r>
              <a:rPr lang="en-US" sz="2000">
                <a:solidFill>
                  <a:schemeClr val="tx1"/>
                </a:solidFill>
              </a:rPr>
              <a:t>Now, taking </a:t>
            </a:r>
            <a:r>
              <a:rPr lang="en-US" sz="2000" b="1">
                <a:solidFill>
                  <a:schemeClr val="tx1"/>
                </a:solidFill>
              </a:rPr>
              <a:t>45-60 seconds</a:t>
            </a:r>
            <a:r>
              <a:rPr lang="en-US" sz="2000">
                <a:solidFill>
                  <a:schemeClr val="tx1"/>
                </a:solidFill>
              </a:rPr>
              <a:t>, create a drawing in your first panel of the comic, not including any words/dialogue.</a:t>
            </a:r>
          </a:p>
          <a:p>
            <a:pPr>
              <a:buClr>
                <a:srgbClr val="005496"/>
              </a:buClr>
            </a:pPr>
            <a:r>
              <a:rPr lang="en-US" sz="2000">
                <a:solidFill>
                  <a:schemeClr val="tx1"/>
                </a:solidFill>
              </a:rPr>
              <a:t>Then, everyone in the group </a:t>
            </a:r>
            <a:r>
              <a:rPr lang="en-US" sz="2000" b="1">
                <a:solidFill>
                  <a:schemeClr val="tx1"/>
                </a:solidFill>
              </a:rPr>
              <a:t>pass their comic strip </a:t>
            </a:r>
            <a:r>
              <a:rPr lang="en-US" sz="2000">
                <a:solidFill>
                  <a:schemeClr val="tx1"/>
                </a:solidFill>
              </a:rPr>
              <a:t>clockwise and </a:t>
            </a:r>
            <a:r>
              <a:rPr lang="en-US" sz="2000" u="sng">
                <a:solidFill>
                  <a:schemeClr val="tx1"/>
                </a:solidFill>
              </a:rPr>
              <a:t>fill out the next panel of your group members comic</a:t>
            </a:r>
            <a:r>
              <a:rPr lang="en-US" sz="2000">
                <a:solidFill>
                  <a:schemeClr val="tx1"/>
                </a:solidFill>
              </a:rPr>
              <a:t>, given another 45-60 seconds.</a:t>
            </a:r>
          </a:p>
          <a:p>
            <a:pPr>
              <a:buClr>
                <a:srgbClr val="005496"/>
              </a:buClr>
            </a:pPr>
            <a:r>
              <a:rPr lang="en-US" sz="2000" b="1">
                <a:solidFill>
                  <a:schemeClr val="tx1"/>
                </a:solidFill>
              </a:rPr>
              <a:t>Repeat this process </a:t>
            </a:r>
            <a:r>
              <a:rPr lang="en-US" sz="2000">
                <a:solidFill>
                  <a:schemeClr val="tx1"/>
                </a:solidFill>
              </a:rPr>
              <a:t>until everyone in the group has their story complete and return them to their original creator (the individual who drew the first panel).</a:t>
            </a:r>
          </a:p>
          <a:p>
            <a:pPr marL="0" indent="0">
              <a:buClr>
                <a:srgbClr val="005496"/>
              </a:buClr>
              <a:buNone/>
            </a:pPr>
            <a:endParaRPr lang="en-US" sz="1800">
              <a:solidFill>
                <a:srgbClr val="00549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EBCD8D-D3A8-DEBC-4015-7A5307D58DF1}"/>
              </a:ext>
            </a:extLst>
          </p:cNvPr>
          <p:cNvSpPr txBox="1"/>
          <p:nvPr/>
        </p:nvSpPr>
        <p:spPr>
          <a:xfrm>
            <a:off x="1140431" y="1186358"/>
            <a:ext cx="840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7823"/>
                </a:solidFill>
              </a:rPr>
              <a:t>Let’s emulate “</a:t>
            </a:r>
            <a:r>
              <a:rPr lang="en-US" b="1">
                <a:solidFill>
                  <a:srgbClr val="FF7823"/>
                </a:solidFill>
              </a:rPr>
              <a:t>The Medici Effect</a:t>
            </a:r>
            <a:r>
              <a:rPr lang="en-US">
                <a:solidFill>
                  <a:srgbClr val="FF7823"/>
                </a:solidFill>
              </a:rPr>
              <a:t>” by creating a story together!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E976FEA-3EEF-F908-8B3B-069763E17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069993"/>
              </p:ext>
            </p:extLst>
          </p:nvPr>
        </p:nvGraphicFramePr>
        <p:xfrm>
          <a:off x="9223491" y="3429000"/>
          <a:ext cx="2757465" cy="130852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919155">
                  <a:extLst>
                    <a:ext uri="{9D8B030D-6E8A-4147-A177-3AD203B41FA5}">
                      <a16:colId xmlns:a16="http://schemas.microsoft.com/office/drawing/2014/main" val="756236400"/>
                    </a:ext>
                  </a:extLst>
                </a:gridCol>
                <a:gridCol w="919155">
                  <a:extLst>
                    <a:ext uri="{9D8B030D-6E8A-4147-A177-3AD203B41FA5}">
                      <a16:colId xmlns:a16="http://schemas.microsoft.com/office/drawing/2014/main" val="3332468913"/>
                    </a:ext>
                  </a:extLst>
                </a:gridCol>
                <a:gridCol w="919155">
                  <a:extLst>
                    <a:ext uri="{9D8B030D-6E8A-4147-A177-3AD203B41FA5}">
                      <a16:colId xmlns:a16="http://schemas.microsoft.com/office/drawing/2014/main" val="2327623291"/>
                    </a:ext>
                  </a:extLst>
                </a:gridCol>
              </a:tblGrid>
              <a:tr h="654263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442" marR="43442" marT="21720" marB="217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442" marR="43442" marT="21720" marB="217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442" marR="43442" marT="21720" marB="217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932002"/>
                  </a:ext>
                </a:extLst>
              </a:tr>
              <a:tr h="654263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442" marR="43442" marT="21720" marB="217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442" marR="43442" marT="21720" marB="217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442" marR="43442" marT="21720" marB="217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03130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A8D3C7-4E54-B3E5-4BD5-877C337F3414}"/>
              </a:ext>
            </a:extLst>
          </p:cNvPr>
          <p:cNvCxnSpPr/>
          <p:nvPr/>
        </p:nvCxnSpPr>
        <p:spPr>
          <a:xfrm flipH="1">
            <a:off x="9770724" y="2609636"/>
            <a:ext cx="349321" cy="9657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6D4645-8577-6838-74EC-7DF16B47C439}"/>
              </a:ext>
            </a:extLst>
          </p:cNvPr>
          <p:cNvSpPr txBox="1"/>
          <p:nvPr/>
        </p:nvSpPr>
        <p:spPr>
          <a:xfrm>
            <a:off x="9945384" y="1891080"/>
            <a:ext cx="1973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Complete the first panel, then pass your comic!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952F96-7AC1-19F8-24A9-BE0F8E410966}"/>
              </a:ext>
            </a:extLst>
          </p:cNvPr>
          <p:cNvCxnSpPr>
            <a:cxnSpLocks/>
          </p:cNvCxnSpPr>
          <p:nvPr/>
        </p:nvCxnSpPr>
        <p:spPr>
          <a:xfrm flipH="1" flipV="1">
            <a:off x="10757043" y="3791164"/>
            <a:ext cx="174924" cy="147438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F04789E-4827-7329-C9D7-EAE89DF6360E}"/>
              </a:ext>
            </a:extLst>
          </p:cNvPr>
          <p:cNvSpPr txBox="1"/>
          <p:nvPr/>
        </p:nvSpPr>
        <p:spPr>
          <a:xfrm>
            <a:off x="10188010" y="5265544"/>
            <a:ext cx="19731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Then take turns with a new member filling out each panel!</a:t>
            </a:r>
          </a:p>
        </p:txBody>
      </p:sp>
    </p:spTree>
    <p:extLst>
      <p:ext uri="{BB962C8B-B14F-4D97-AF65-F5344CB8AC3E}">
        <p14:creationId xmlns:p14="http://schemas.microsoft.com/office/powerpoint/2010/main" val="1663601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EE9D-5ACA-9081-CB34-49F7B84A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781130" cy="76713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5496"/>
                </a:solidFill>
                <a:cs typeface="Calibri" panose="020F0502020204030204" pitchFamily="34" charset="0"/>
              </a:rPr>
              <a:t>Reflecting on “The Medici Effect”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06251-8F82-D63F-5ABF-E4C9C1C9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278" y="2086191"/>
            <a:ext cx="8513242" cy="4440664"/>
          </a:xfrm>
        </p:spPr>
        <p:txBody>
          <a:bodyPr>
            <a:normAutofit/>
          </a:bodyPr>
          <a:lstStyle/>
          <a:p>
            <a:pPr marL="0" indent="0" algn="ctr">
              <a:buClr>
                <a:srgbClr val="005496"/>
              </a:buClr>
              <a:buNone/>
            </a:pPr>
            <a:r>
              <a:rPr lang="en-US" sz="2400">
                <a:solidFill>
                  <a:srgbClr val="FF7823"/>
                </a:solidFill>
                <a:latin typeface="WordVisi_MSFontService"/>
              </a:rPr>
              <a:t>How did the story you created with your group differ from the story you had imagined from the beginning? Do you think it is better or worse? Why?</a:t>
            </a:r>
          </a:p>
          <a:p>
            <a:pPr marL="0" indent="0" algn="ctr">
              <a:buClr>
                <a:srgbClr val="005496"/>
              </a:buClr>
              <a:buNone/>
            </a:pPr>
            <a:endParaRPr lang="en-US" sz="2400">
              <a:solidFill>
                <a:srgbClr val="005496"/>
              </a:solidFill>
              <a:latin typeface="WordVisi_MSFontService"/>
            </a:endParaRPr>
          </a:p>
          <a:p>
            <a:pPr marL="0" indent="0" algn="ctr">
              <a:buClr>
                <a:srgbClr val="005496"/>
              </a:buClr>
              <a:buNone/>
            </a:pPr>
            <a:r>
              <a:rPr lang="en-US" sz="2400">
                <a:solidFill>
                  <a:srgbClr val="005496"/>
                </a:solidFill>
                <a:latin typeface="WordVisi_MSFontService"/>
              </a:rPr>
              <a:t>Do you think you would have been able to come up with this exact story on your own?</a:t>
            </a:r>
          </a:p>
          <a:p>
            <a:pPr marL="0" indent="0" algn="ctr">
              <a:buClr>
                <a:srgbClr val="005496"/>
              </a:buClr>
              <a:buNone/>
            </a:pPr>
            <a:endParaRPr lang="en-US" sz="2400">
              <a:solidFill>
                <a:srgbClr val="FF7823"/>
              </a:solidFill>
              <a:latin typeface="WordVisi_MSFontService"/>
            </a:endParaRPr>
          </a:p>
          <a:p>
            <a:pPr marL="0" indent="0" algn="ctr">
              <a:buClr>
                <a:srgbClr val="005496"/>
              </a:buClr>
              <a:buNone/>
            </a:pPr>
            <a:r>
              <a:rPr lang="en-US" sz="2400">
                <a:solidFill>
                  <a:srgbClr val="FF7823"/>
                </a:solidFill>
                <a:latin typeface="WordVisi_MSFontService"/>
              </a:rPr>
              <a:t>How do you think “The Medici Effect” would play a role in the further development of AI, or any new technological advancement in general?</a:t>
            </a:r>
            <a:endParaRPr lang="en-US" sz="2400">
              <a:solidFill>
                <a:srgbClr val="005496"/>
              </a:solidFill>
              <a:latin typeface="WordVisi_MSFontServic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74CD3-FF9F-08E0-1837-D9D45306F424}"/>
              </a:ext>
            </a:extLst>
          </p:cNvPr>
          <p:cNvSpPr txBox="1"/>
          <p:nvPr/>
        </p:nvSpPr>
        <p:spPr>
          <a:xfrm>
            <a:off x="811278" y="1319054"/>
            <a:ext cx="806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Discuss and answer the following questions with those around you: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A2F2C-69C2-3742-6577-3192C95C5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928" y="3831063"/>
            <a:ext cx="2364983" cy="26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54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EE9D-5ACA-9081-CB34-49F7B84A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781130" cy="76713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5496"/>
                </a:solidFill>
                <a:cs typeface="Calibri" panose="020F0502020204030204" pitchFamily="34" charset="0"/>
              </a:rPr>
              <a:t>What are the Benefits of Diversity in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06251-8F82-D63F-5ABF-E4C9C1C9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278" y="2556038"/>
            <a:ext cx="8513242" cy="36923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>
                <a:solidFill>
                  <a:srgbClr val="FF7823"/>
                </a:solidFill>
              </a:rPr>
              <a:t>How do you think a rapidly changing field such as Artificial Intelligence can benefit from having a more diverse community of developers?</a:t>
            </a:r>
          </a:p>
          <a:p>
            <a:pPr marL="0" indent="0" algn="ctr">
              <a:buNone/>
            </a:pPr>
            <a:endParaRPr lang="en-US" sz="2800">
              <a:solidFill>
                <a:srgbClr val="005496"/>
              </a:solidFill>
            </a:endParaRPr>
          </a:p>
          <a:p>
            <a:pPr marL="0" indent="0" algn="ctr">
              <a:buNone/>
            </a:pPr>
            <a:r>
              <a:rPr lang="en-US" sz="2800">
                <a:solidFill>
                  <a:srgbClr val="005496"/>
                </a:solidFill>
              </a:rPr>
              <a:t>Why do you think having different perspectives is important when developing a product or working on a Team? How does diversity help achieve this?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7D2E1D-2A7A-F8AF-BE3A-52509ED401AE}"/>
              </a:ext>
            </a:extLst>
          </p:cNvPr>
          <p:cNvSpPr txBox="1"/>
          <p:nvPr/>
        </p:nvSpPr>
        <p:spPr>
          <a:xfrm>
            <a:off x="595901" y="1586512"/>
            <a:ext cx="840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Discuss and answer the following questions with those around you: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14F57-4DF0-683B-3892-60B6685BF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573" y="3914454"/>
            <a:ext cx="2364983" cy="26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4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EE9D-5ACA-9081-CB34-49F7B84A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781130" cy="76713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5496"/>
                </a:solidFill>
                <a:cs typeface="Calibri" panose="020F0502020204030204" pitchFamily="34" charset="0"/>
              </a:rPr>
              <a:t>What is the “Diversity Crisis” in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06251-8F82-D63F-5ABF-E4C9C1C9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68811"/>
            <a:ext cx="8513242" cy="4440664"/>
          </a:xfrm>
        </p:spPr>
        <p:txBody>
          <a:bodyPr>
            <a:normAutofit fontScale="92500" lnSpcReduction="20000"/>
          </a:bodyPr>
          <a:lstStyle/>
          <a:p>
            <a:pPr>
              <a:buClr>
                <a:srgbClr val="005496"/>
              </a:buClr>
            </a:pPr>
            <a:r>
              <a:rPr lang="en-US" sz="2400" dirty="0">
                <a:solidFill>
                  <a:schemeClr val="tx1"/>
                </a:solidFill>
              </a:rPr>
              <a:t>With men making up 80% of AI professions there is a very large </a:t>
            </a:r>
            <a:r>
              <a:rPr lang="en-US" sz="2400" u="sng" dirty="0">
                <a:solidFill>
                  <a:schemeClr val="tx1"/>
                </a:solidFill>
              </a:rPr>
              <a:t>disparity in representation</a:t>
            </a:r>
            <a:r>
              <a:rPr lang="en-US" sz="2400" dirty="0">
                <a:solidFill>
                  <a:schemeClr val="tx1"/>
                </a:solidFill>
              </a:rPr>
              <a:t> of different identities and perspectives.</a:t>
            </a:r>
          </a:p>
          <a:p>
            <a:pPr>
              <a:buClr>
                <a:srgbClr val="005496"/>
              </a:buClr>
            </a:pPr>
            <a:endParaRPr lang="en-US" sz="2400" dirty="0">
              <a:solidFill>
                <a:schemeClr val="tx1"/>
              </a:solidFill>
            </a:endParaRPr>
          </a:p>
          <a:p>
            <a:pPr>
              <a:buClr>
                <a:srgbClr val="005496"/>
              </a:buClr>
            </a:pPr>
            <a:r>
              <a:rPr lang="en-US" sz="2400" dirty="0">
                <a:solidFill>
                  <a:schemeClr val="tx1"/>
                </a:solidFill>
              </a:rPr>
              <a:t>Only 10% of AI Researchers at Google and 15% of AI Researchers at Facebook are women.</a:t>
            </a:r>
          </a:p>
          <a:p>
            <a:pPr>
              <a:buClr>
                <a:srgbClr val="005496"/>
              </a:buClr>
            </a:pPr>
            <a:endParaRPr lang="en-US" sz="2400" dirty="0">
              <a:solidFill>
                <a:schemeClr val="tx1"/>
              </a:solidFill>
            </a:endParaRPr>
          </a:p>
          <a:p>
            <a:pPr>
              <a:buClr>
                <a:srgbClr val="005496"/>
              </a:buClr>
            </a:pPr>
            <a:r>
              <a:rPr lang="en-US" sz="2400" dirty="0">
                <a:solidFill>
                  <a:schemeClr val="tx1"/>
                </a:solidFill>
              </a:rPr>
              <a:t>African American individuals only make-up 2.5% of Google employees and 4% of employees at Facebook and Microsoft.</a:t>
            </a:r>
          </a:p>
          <a:p>
            <a:pPr>
              <a:buClr>
                <a:srgbClr val="005496"/>
              </a:buClr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>
              <a:buClr>
                <a:srgbClr val="005496"/>
              </a:buClr>
              <a:buNone/>
            </a:pPr>
            <a:r>
              <a:rPr lang="en-US" sz="2400" dirty="0">
                <a:solidFill>
                  <a:srgbClr val="FF7823"/>
                </a:solidFill>
              </a:rPr>
              <a:t>What aspects of AI is this likely to impact? How can bias be introduced through lack of representation?</a:t>
            </a:r>
          </a:p>
          <a:p>
            <a:pPr>
              <a:buClr>
                <a:srgbClr val="005496"/>
              </a:buClr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2FE456-D8F0-B93B-742D-306C8705A3EB}"/>
              </a:ext>
            </a:extLst>
          </p:cNvPr>
          <p:cNvSpPr txBox="1"/>
          <p:nvPr/>
        </p:nvSpPr>
        <p:spPr>
          <a:xfrm>
            <a:off x="1393250" y="1186358"/>
            <a:ext cx="806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7823"/>
                </a:solidFill>
              </a:rPr>
              <a:t>How does the current situation impact bias in Artificial Intelligence?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E9B3A-3F75-9701-AD19-394EBC26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428" y="1818733"/>
            <a:ext cx="2517313" cy="13215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395E0-8956-58A4-02E4-A9A6027A6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77" b="16891"/>
          <a:stretch/>
        </p:blipFill>
        <p:spPr>
          <a:xfrm>
            <a:off x="9007439" y="4057136"/>
            <a:ext cx="2913881" cy="1321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34717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EE9D-5ACA-9081-CB34-49F7B84A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781130" cy="767137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005496"/>
                </a:solidFill>
                <a:cs typeface="Calibri" panose="020F0502020204030204" pitchFamily="34" charset="0"/>
              </a:rPr>
              <a:t>How is a Limited Perspective Harming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06251-8F82-D63F-5ABF-E4C9C1C9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68811"/>
            <a:ext cx="8513242" cy="4440664"/>
          </a:xfrm>
        </p:spPr>
        <p:txBody>
          <a:bodyPr>
            <a:normAutofit fontScale="92500"/>
          </a:bodyPr>
          <a:lstStyle/>
          <a:p>
            <a:pPr>
              <a:buClr>
                <a:srgbClr val="005496"/>
              </a:buClr>
            </a:pPr>
            <a:r>
              <a:rPr lang="en-US" sz="2400" dirty="0">
                <a:solidFill>
                  <a:schemeClr val="tx1"/>
                </a:solidFill>
              </a:rPr>
              <a:t>This lack of diversity directly </a:t>
            </a:r>
            <a:r>
              <a:rPr lang="en-US" sz="2400" u="sng" dirty="0">
                <a:solidFill>
                  <a:schemeClr val="tx1"/>
                </a:solidFill>
              </a:rPr>
              <a:t>effects the datasets </a:t>
            </a:r>
            <a:r>
              <a:rPr lang="en-US" sz="2400" dirty="0">
                <a:solidFill>
                  <a:schemeClr val="tx1"/>
                </a:solidFill>
              </a:rPr>
              <a:t>that AI pulls from to make its predictions.</a:t>
            </a:r>
          </a:p>
          <a:p>
            <a:pPr>
              <a:buClr>
                <a:srgbClr val="005496"/>
              </a:buClr>
            </a:pPr>
            <a:endParaRPr lang="en-US" sz="2400" dirty="0">
              <a:solidFill>
                <a:schemeClr val="tx1"/>
              </a:solidFill>
            </a:endParaRPr>
          </a:p>
          <a:p>
            <a:pPr>
              <a:buClr>
                <a:srgbClr val="005496"/>
              </a:buClr>
            </a:pPr>
            <a:r>
              <a:rPr lang="en-US" sz="2400" dirty="0">
                <a:solidFill>
                  <a:schemeClr val="tx1"/>
                </a:solidFill>
              </a:rPr>
              <a:t>Applications such as </a:t>
            </a:r>
            <a:r>
              <a:rPr lang="en-US" sz="2400" b="1" dirty="0">
                <a:solidFill>
                  <a:schemeClr val="accent2"/>
                </a:solidFill>
              </a:rPr>
              <a:t>image recognition </a:t>
            </a:r>
            <a:r>
              <a:rPr lang="en-US" sz="2400" dirty="0">
                <a:solidFill>
                  <a:schemeClr val="tx1"/>
                </a:solidFill>
              </a:rPr>
              <a:t>suffer greatly from bias such as this, with less developed countries and underrepresented individuals being </a:t>
            </a:r>
            <a:r>
              <a:rPr lang="en-US" sz="2400" u="sng" dirty="0">
                <a:solidFill>
                  <a:schemeClr val="tx1"/>
                </a:solidFill>
              </a:rPr>
              <a:t>excluded from these data pools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>
              <a:buClr>
                <a:srgbClr val="005496"/>
              </a:buClr>
            </a:pPr>
            <a:endParaRPr lang="en-US" sz="2400" dirty="0">
              <a:solidFill>
                <a:schemeClr val="tx1"/>
              </a:solidFill>
            </a:endParaRPr>
          </a:p>
          <a:p>
            <a:pPr>
              <a:buClr>
                <a:srgbClr val="005496"/>
              </a:buClr>
            </a:pPr>
            <a:r>
              <a:rPr lang="en-US" sz="2400" dirty="0">
                <a:solidFill>
                  <a:schemeClr val="tx1"/>
                </a:solidFill>
              </a:rPr>
              <a:t>This can also effect applications such as </a:t>
            </a:r>
            <a:r>
              <a:rPr lang="en-US" sz="2400" b="1" dirty="0">
                <a:solidFill>
                  <a:schemeClr val="accent2"/>
                </a:solidFill>
              </a:rPr>
              <a:t>self-driving cars </a:t>
            </a:r>
            <a:r>
              <a:rPr lang="en-US" sz="2400" dirty="0">
                <a:solidFill>
                  <a:schemeClr val="tx1"/>
                </a:solidFill>
              </a:rPr>
              <a:t>where algorithms are trained on one country’s roads yet have </a:t>
            </a:r>
            <a:r>
              <a:rPr lang="en-US" sz="2400" u="sng" dirty="0">
                <a:solidFill>
                  <a:schemeClr val="tx1"/>
                </a:solidFill>
              </a:rPr>
              <a:t>no data</a:t>
            </a:r>
            <a:r>
              <a:rPr lang="en-US" sz="2400" dirty="0">
                <a:solidFill>
                  <a:schemeClr val="tx1"/>
                </a:solidFill>
              </a:rPr>
              <a:t> from more rugged terrain or less maintained roadways.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2FE456-D8F0-B93B-742D-306C8705A3EB}"/>
              </a:ext>
            </a:extLst>
          </p:cNvPr>
          <p:cNvSpPr txBox="1"/>
          <p:nvPr/>
        </p:nvSpPr>
        <p:spPr>
          <a:xfrm>
            <a:off x="1393250" y="1186358"/>
            <a:ext cx="806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7823"/>
                </a:solidFill>
              </a:rPr>
              <a:t>How can a lack of diversity lead to increased bias in AI?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BBDE0-0D74-3055-0A85-FF790218C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832" y="1494033"/>
            <a:ext cx="2581354" cy="19349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832547-6521-04BC-4A01-15358C7F1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934" y="3843177"/>
            <a:ext cx="2707149" cy="21055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8482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EE9D-5ACA-9081-CB34-49F7B84A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781130" cy="767137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005496"/>
                </a:solidFill>
                <a:cs typeface="Calibri" panose="020F0502020204030204" pitchFamily="34" charset="0"/>
              </a:rPr>
              <a:t>How is a Limited Perspective Harming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06251-8F82-D63F-5ABF-E4C9C1C9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93" y="1456815"/>
            <a:ext cx="8513242" cy="5170016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005496"/>
              </a:buClr>
            </a:pPr>
            <a:r>
              <a:rPr lang="en-US" sz="2400">
                <a:solidFill>
                  <a:schemeClr val="tx1"/>
                </a:solidFill>
              </a:rPr>
              <a:t>This bias can be even more detrimental in fields such as </a:t>
            </a:r>
            <a:r>
              <a:rPr lang="en-US" sz="2400" b="1">
                <a:solidFill>
                  <a:schemeClr val="accent2"/>
                </a:solidFill>
              </a:rPr>
              <a:t>healthcare</a:t>
            </a:r>
            <a:r>
              <a:rPr lang="en-US" sz="2400">
                <a:solidFill>
                  <a:schemeClr val="tx1"/>
                </a:solidFill>
              </a:rPr>
              <a:t> where AI is being studied to assist in diagnosis.</a:t>
            </a:r>
          </a:p>
          <a:p>
            <a:pPr lvl="1">
              <a:buClr>
                <a:srgbClr val="005496"/>
              </a:buClr>
            </a:pPr>
            <a:r>
              <a:rPr lang="en-US" sz="2200">
                <a:solidFill>
                  <a:schemeClr val="tx1"/>
                </a:solidFill>
              </a:rPr>
              <a:t>However, countries and ethnicities with less representation will suffer greatly from inaccuracy </a:t>
            </a:r>
            <a:r>
              <a:rPr lang="en-US" sz="2200" u="sng">
                <a:solidFill>
                  <a:schemeClr val="tx1"/>
                </a:solidFill>
              </a:rPr>
              <a:t>if their data is not collected </a:t>
            </a:r>
            <a:r>
              <a:rPr lang="en-US" sz="2200">
                <a:solidFill>
                  <a:schemeClr val="tx1"/>
                </a:solidFill>
              </a:rPr>
              <a:t>to be modeled/predicted from.</a:t>
            </a:r>
          </a:p>
          <a:p>
            <a:pPr>
              <a:buClr>
                <a:srgbClr val="005496"/>
              </a:buClr>
            </a:pPr>
            <a:endParaRPr lang="en-US" sz="2400">
              <a:solidFill>
                <a:schemeClr val="tx1"/>
              </a:solidFill>
            </a:endParaRPr>
          </a:p>
          <a:p>
            <a:pPr>
              <a:buClr>
                <a:srgbClr val="005496"/>
              </a:buClr>
            </a:pPr>
            <a:r>
              <a:rPr lang="en-US" sz="2400">
                <a:solidFill>
                  <a:schemeClr val="tx1"/>
                </a:solidFill>
              </a:rPr>
              <a:t>This can also greatly affect the outcomes of decisions in everyday lives if Artificial Intelligence is used to decide things such as </a:t>
            </a:r>
            <a:r>
              <a:rPr lang="en-US" sz="2400" b="1">
                <a:solidFill>
                  <a:schemeClr val="accent2"/>
                </a:solidFill>
              </a:rPr>
              <a:t>loan acceptance </a:t>
            </a:r>
            <a:r>
              <a:rPr lang="en-US" sz="2400">
                <a:solidFill>
                  <a:schemeClr val="tx1"/>
                </a:solidFill>
              </a:rPr>
              <a:t>or determine routes for </a:t>
            </a:r>
            <a:r>
              <a:rPr lang="en-US" sz="2400" b="1">
                <a:solidFill>
                  <a:schemeClr val="accent2"/>
                </a:solidFill>
              </a:rPr>
              <a:t>public transportation</a:t>
            </a:r>
            <a:r>
              <a:rPr lang="en-US" sz="2400">
                <a:solidFill>
                  <a:schemeClr val="tx1"/>
                </a:solidFill>
              </a:rPr>
              <a:t>.</a:t>
            </a:r>
          </a:p>
          <a:p>
            <a:pPr lvl="1">
              <a:buClr>
                <a:srgbClr val="005496"/>
              </a:buClr>
            </a:pPr>
            <a:r>
              <a:rPr lang="en-US" sz="2200">
                <a:solidFill>
                  <a:schemeClr val="tx1"/>
                </a:solidFill>
              </a:rPr>
              <a:t>Entire portions of the population could essentially be ignored by being </a:t>
            </a:r>
            <a:r>
              <a:rPr lang="en-US" sz="2200" u="sng">
                <a:solidFill>
                  <a:schemeClr val="tx1"/>
                </a:solidFill>
              </a:rPr>
              <a:t>absent from datasets</a:t>
            </a:r>
            <a:r>
              <a:rPr lang="en-US" sz="2200">
                <a:solidFill>
                  <a:schemeClr val="tx1"/>
                </a:solidFill>
              </a:rPr>
              <a:t>.</a:t>
            </a:r>
          </a:p>
          <a:p>
            <a:pPr lvl="1">
              <a:buClr>
                <a:srgbClr val="005496"/>
              </a:buClr>
            </a:pPr>
            <a:endParaRPr lang="en-US" sz="2200">
              <a:solidFill>
                <a:schemeClr val="tx1"/>
              </a:solidFill>
            </a:endParaRPr>
          </a:p>
          <a:p>
            <a:pPr marL="457200" lvl="1" indent="0" algn="ctr">
              <a:buClr>
                <a:srgbClr val="005496"/>
              </a:buClr>
              <a:buNone/>
            </a:pPr>
            <a:r>
              <a:rPr lang="en-US" sz="2200">
                <a:solidFill>
                  <a:srgbClr val="FF7823"/>
                </a:solidFill>
              </a:rPr>
              <a:t>How do you think we can enforce or establish regulations/principles to combat bias and uphold AI ethics in general?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0AD1BC-64A7-F15B-2F0F-310456A51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2" r="36312"/>
          <a:stretch/>
        </p:blipFill>
        <p:spPr>
          <a:xfrm>
            <a:off x="9578744" y="993168"/>
            <a:ext cx="2141759" cy="29418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4D9123-90EC-E356-AF64-DC8DF9668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464" y="4569887"/>
            <a:ext cx="2382321" cy="15843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3825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EE9D-5ACA-9081-CB34-49F7B84A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781130" cy="76713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5496"/>
                </a:solidFill>
                <a:cs typeface="Calibri" panose="020F0502020204030204" pitchFamily="34" charset="0"/>
              </a:rPr>
              <a:t>How do we </a:t>
            </a:r>
            <a:r>
              <a:rPr lang="en-US" b="1" u="sng">
                <a:solidFill>
                  <a:srgbClr val="005496"/>
                </a:solidFill>
                <a:cs typeface="Calibri" panose="020F0502020204030204" pitchFamily="34" charset="0"/>
              </a:rPr>
              <a:t>Establish</a:t>
            </a:r>
            <a:r>
              <a:rPr lang="en-US" b="1">
                <a:solidFill>
                  <a:srgbClr val="005496"/>
                </a:solidFill>
                <a:cs typeface="Calibri" panose="020F0502020204030204" pitchFamily="34" charset="0"/>
              </a:rPr>
              <a:t> Ethics in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06251-8F82-D63F-5ABF-E4C9C1C9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4962"/>
            <a:ext cx="8404261" cy="4926458"/>
          </a:xfrm>
        </p:spPr>
        <p:txBody>
          <a:bodyPr>
            <a:normAutofit/>
          </a:bodyPr>
          <a:lstStyle/>
          <a:p>
            <a:pPr>
              <a:buClr>
                <a:srgbClr val="005496"/>
              </a:buClr>
            </a:pPr>
            <a:r>
              <a:rPr lang="en-US" sz="2400" dirty="0">
                <a:solidFill>
                  <a:schemeClr val="tx1"/>
                </a:solidFill>
              </a:rPr>
              <a:t>Created in 1978 by the “</a:t>
            </a:r>
            <a:r>
              <a:rPr lang="en-US" sz="2400" i="1" dirty="0">
                <a:solidFill>
                  <a:schemeClr val="tx1"/>
                </a:solidFill>
              </a:rPr>
              <a:t>National Commission for the Protection of Human Subjects of Biomedical and Behavioral Research</a:t>
            </a:r>
            <a:r>
              <a:rPr lang="en-US" sz="2400" dirty="0">
                <a:solidFill>
                  <a:schemeClr val="tx1"/>
                </a:solidFill>
              </a:rPr>
              <a:t>”, </a:t>
            </a:r>
            <a:r>
              <a:rPr lang="en-US" sz="2400" b="1" dirty="0">
                <a:solidFill>
                  <a:schemeClr val="tx1"/>
                </a:solidFill>
              </a:rPr>
              <a:t>The Belmont Report </a:t>
            </a:r>
            <a:r>
              <a:rPr lang="en-US" sz="2400" dirty="0">
                <a:solidFill>
                  <a:schemeClr val="tx1"/>
                </a:solidFill>
              </a:rPr>
              <a:t>highlights </a:t>
            </a:r>
            <a:r>
              <a:rPr lang="en-US" sz="2400" b="1" dirty="0">
                <a:solidFill>
                  <a:schemeClr val="accent2"/>
                </a:solidFill>
              </a:rPr>
              <a:t>three basic Ethics Principles </a:t>
            </a:r>
            <a:r>
              <a:rPr lang="en-US" sz="2400" dirty="0">
                <a:solidFill>
                  <a:schemeClr val="tx1"/>
                </a:solidFill>
              </a:rPr>
              <a:t>that we will discuss in further detail: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Clr>
                <a:srgbClr val="005496"/>
              </a:buClr>
              <a:buNone/>
            </a:pPr>
            <a:r>
              <a:rPr lang="en-US" sz="2400" b="1" dirty="0">
                <a:solidFill>
                  <a:srgbClr val="00B050"/>
                </a:solidFill>
              </a:rPr>
              <a:t>1. Respect for Persons</a:t>
            </a:r>
          </a:p>
          <a:p>
            <a:pPr algn="ctr">
              <a:buClr>
                <a:srgbClr val="005496"/>
              </a:buClr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>
              <a:buClr>
                <a:srgbClr val="005496"/>
              </a:buClr>
              <a:buNone/>
            </a:pPr>
            <a:r>
              <a:rPr lang="en-US" sz="2400" b="1" dirty="0">
                <a:solidFill>
                  <a:srgbClr val="00B050"/>
                </a:solidFill>
              </a:rPr>
              <a:t>2. Beneficence</a:t>
            </a:r>
          </a:p>
          <a:p>
            <a:pPr algn="ctr">
              <a:buClr>
                <a:srgbClr val="005496"/>
              </a:buClr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>
              <a:buClr>
                <a:srgbClr val="005496"/>
              </a:buClr>
              <a:buNone/>
            </a:pPr>
            <a:r>
              <a:rPr lang="en-US" sz="2400" b="1" dirty="0">
                <a:solidFill>
                  <a:srgbClr val="00B050"/>
                </a:solidFill>
              </a:rPr>
              <a:t>3. Justice</a:t>
            </a:r>
            <a:endParaRPr lang="en-US" sz="2000" b="1" dirty="0">
              <a:solidFill>
                <a:srgbClr val="00B050"/>
              </a:solidFill>
            </a:endParaRPr>
          </a:p>
          <a:p>
            <a:pPr lvl="1">
              <a:buClr>
                <a:srgbClr val="005496"/>
              </a:buClr>
            </a:pPr>
            <a:endParaRPr lang="en-US" sz="2000" dirty="0">
              <a:solidFill>
                <a:srgbClr val="FF782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0F5F8C-4820-55AB-C539-2DF024066DB8}"/>
              </a:ext>
            </a:extLst>
          </p:cNvPr>
          <p:cNvSpPr txBox="1"/>
          <p:nvPr/>
        </p:nvSpPr>
        <p:spPr>
          <a:xfrm>
            <a:off x="1140431" y="1186358"/>
            <a:ext cx="840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7823"/>
                </a:solidFill>
              </a:rPr>
              <a:t>First let’s consider 3 Basic Ethics Principles discussed by “The Belmont Report”.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7B8A7-7B10-257B-B666-0960DB298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584" y="3908391"/>
            <a:ext cx="3538247" cy="25292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22068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EE9D-5ACA-9081-CB34-49F7B84A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781130" cy="76713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5496"/>
                </a:solidFill>
                <a:cs typeface="Calibri" panose="020F0502020204030204" pitchFamily="34" charset="0"/>
              </a:rPr>
              <a:t>3 Basic Ethics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06251-8F82-D63F-5ABF-E4C9C1C9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28800"/>
            <a:ext cx="8404261" cy="4926458"/>
          </a:xfrm>
        </p:spPr>
        <p:txBody>
          <a:bodyPr>
            <a:normAutofit lnSpcReduction="10000"/>
          </a:bodyPr>
          <a:lstStyle/>
          <a:p>
            <a:pPr>
              <a:buClr>
                <a:srgbClr val="005496"/>
              </a:buClr>
            </a:pPr>
            <a:r>
              <a:rPr lang="en-US" sz="2400" b="1" dirty="0">
                <a:solidFill>
                  <a:srgbClr val="00B050"/>
                </a:solidFill>
              </a:rPr>
              <a:t>Respect for Persons</a:t>
            </a:r>
          </a:p>
          <a:p>
            <a:pPr lvl="1">
              <a:buClr>
                <a:srgbClr val="005496"/>
              </a:buClr>
            </a:pPr>
            <a:r>
              <a:rPr lang="en-US" sz="2000" dirty="0">
                <a:solidFill>
                  <a:schemeClr val="tx1"/>
                </a:solidFill>
              </a:rPr>
              <a:t>People should be treated as if they are </a:t>
            </a:r>
            <a:r>
              <a:rPr lang="en-US" sz="2000" u="sng" dirty="0">
                <a:solidFill>
                  <a:schemeClr val="tx1"/>
                </a:solidFill>
              </a:rPr>
              <a:t>capable of pursuing their own personal goals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u="sng" dirty="0">
                <a:solidFill>
                  <a:schemeClr val="tx1"/>
                </a:solidFill>
              </a:rPr>
              <a:t>able to act on their own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lvl="1">
              <a:buClr>
                <a:srgbClr val="005496"/>
              </a:buClr>
            </a:pPr>
            <a:r>
              <a:rPr lang="en-US" sz="2000" dirty="0">
                <a:solidFill>
                  <a:schemeClr val="tx1"/>
                </a:solidFill>
              </a:rPr>
              <a:t>Individuals who are impaired and as a result lack this capability should be </a:t>
            </a:r>
            <a:r>
              <a:rPr lang="en-US" sz="2000" u="sng" dirty="0">
                <a:solidFill>
                  <a:schemeClr val="tx1"/>
                </a:solidFill>
              </a:rPr>
              <a:t>protected</a:t>
            </a:r>
            <a:r>
              <a:rPr lang="en-US" sz="2000" dirty="0">
                <a:solidFill>
                  <a:schemeClr val="tx1"/>
                </a:solidFill>
              </a:rPr>
              <a:t> or, at a minimum, </a:t>
            </a:r>
            <a:r>
              <a:rPr lang="en-US" sz="2000" u="sng" dirty="0">
                <a:solidFill>
                  <a:schemeClr val="tx1"/>
                </a:solidFill>
              </a:rPr>
              <a:t>made aware of any possible consequences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lvl="1">
              <a:buClr>
                <a:srgbClr val="005496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Clr>
                <a:srgbClr val="005496"/>
              </a:buClr>
            </a:pPr>
            <a:r>
              <a:rPr lang="en-US" sz="2400" b="1" dirty="0">
                <a:solidFill>
                  <a:srgbClr val="00B050"/>
                </a:solidFill>
              </a:rPr>
              <a:t>Beneficence</a:t>
            </a:r>
          </a:p>
          <a:p>
            <a:pPr lvl="1">
              <a:buClr>
                <a:srgbClr val="005496"/>
              </a:buClr>
            </a:pPr>
            <a:r>
              <a:rPr lang="en-US" sz="2000" dirty="0">
                <a:solidFill>
                  <a:schemeClr val="tx1"/>
                </a:solidFill>
              </a:rPr>
              <a:t>People should not only be kept from harm, but there is an </a:t>
            </a:r>
            <a:r>
              <a:rPr lang="en-US" sz="2000" i="1" u="sng" dirty="0">
                <a:solidFill>
                  <a:schemeClr val="tx1"/>
                </a:solidFill>
              </a:rPr>
              <a:t>obligation</a:t>
            </a:r>
            <a:r>
              <a:rPr lang="en-US" sz="2000" dirty="0">
                <a:solidFill>
                  <a:schemeClr val="tx1"/>
                </a:solidFill>
              </a:rPr>
              <a:t> that their “</a:t>
            </a:r>
            <a:r>
              <a:rPr lang="en-US" sz="2000" b="1" dirty="0">
                <a:solidFill>
                  <a:schemeClr val="tx1"/>
                </a:solidFill>
              </a:rPr>
              <a:t>well-being</a:t>
            </a:r>
            <a:r>
              <a:rPr lang="en-US" sz="2000" dirty="0">
                <a:solidFill>
                  <a:schemeClr val="tx1"/>
                </a:solidFill>
              </a:rPr>
              <a:t>” should be secured.</a:t>
            </a:r>
          </a:p>
          <a:p>
            <a:pPr lvl="1">
              <a:buClr>
                <a:srgbClr val="005496"/>
              </a:buClr>
            </a:pPr>
            <a:r>
              <a:rPr lang="en-US" sz="2000" dirty="0">
                <a:solidFill>
                  <a:schemeClr val="tx1"/>
                </a:solidFill>
              </a:rPr>
              <a:t>In general, no </a:t>
            </a:r>
            <a:r>
              <a:rPr lang="en-US" sz="2000" b="1" dirty="0">
                <a:solidFill>
                  <a:schemeClr val="tx1"/>
                </a:solidFill>
              </a:rPr>
              <a:t>harm</a:t>
            </a:r>
            <a:r>
              <a:rPr lang="en-US" sz="2000" dirty="0">
                <a:solidFill>
                  <a:schemeClr val="tx1"/>
                </a:solidFill>
              </a:rPr>
              <a:t> should be done to individuals and possible </a:t>
            </a:r>
            <a:r>
              <a:rPr lang="en-US" sz="2000" b="1" u="sng" dirty="0">
                <a:solidFill>
                  <a:schemeClr val="tx1"/>
                </a:solidFill>
              </a:rPr>
              <a:t>harm</a:t>
            </a:r>
            <a:r>
              <a:rPr lang="en-US" sz="2000" u="sng" dirty="0">
                <a:solidFill>
                  <a:schemeClr val="tx1"/>
                </a:solidFill>
              </a:rPr>
              <a:t> should be minimized</a:t>
            </a:r>
            <a:r>
              <a:rPr lang="en-US" sz="2000" dirty="0">
                <a:solidFill>
                  <a:schemeClr val="tx1"/>
                </a:solidFill>
              </a:rPr>
              <a:t> while possible </a:t>
            </a:r>
            <a:r>
              <a:rPr lang="en-US" sz="2000" b="1" u="sng" dirty="0">
                <a:solidFill>
                  <a:schemeClr val="tx1"/>
                </a:solidFill>
              </a:rPr>
              <a:t>benefits</a:t>
            </a:r>
            <a:r>
              <a:rPr lang="en-US" sz="2000" u="sng" dirty="0">
                <a:solidFill>
                  <a:schemeClr val="tx1"/>
                </a:solidFill>
              </a:rPr>
              <a:t> should be maximized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5F2CF-2FDB-D550-7A12-FD3DA2B803BC}"/>
              </a:ext>
            </a:extLst>
          </p:cNvPr>
          <p:cNvSpPr txBox="1"/>
          <p:nvPr/>
        </p:nvSpPr>
        <p:spPr>
          <a:xfrm>
            <a:off x="677334" y="1206307"/>
            <a:ext cx="840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7823"/>
                </a:solidFill>
              </a:rPr>
              <a:t>Now we will take a closer look at these principles.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283201B9-DA6B-B810-2AB2-44FAB79CB09C}"/>
              </a:ext>
            </a:extLst>
          </p:cNvPr>
          <p:cNvSpPr/>
          <p:nvPr/>
        </p:nvSpPr>
        <p:spPr>
          <a:xfrm>
            <a:off x="9607477" y="3996647"/>
            <a:ext cx="2149964" cy="2547391"/>
          </a:xfrm>
          <a:prstGeom prst="downArrow">
            <a:avLst/>
          </a:prstGeom>
          <a:solidFill>
            <a:srgbClr val="C0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/>
              <a:t>Harm</a:t>
            </a: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8240C907-0D63-97F6-6F1E-4AA68EB8B724}"/>
              </a:ext>
            </a:extLst>
          </p:cNvPr>
          <p:cNvSpPr/>
          <p:nvPr/>
        </p:nvSpPr>
        <p:spPr>
          <a:xfrm>
            <a:off x="9607477" y="993168"/>
            <a:ext cx="2149964" cy="2654158"/>
          </a:xfrm>
          <a:prstGeom prst="upArrow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3649456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EE9D-5ACA-9081-CB34-49F7B84A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781130" cy="76713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5496"/>
                </a:solidFill>
                <a:cs typeface="Calibri" panose="020F0502020204030204" pitchFamily="34" charset="0"/>
              </a:rPr>
              <a:t>3 Basic Ethics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06251-8F82-D63F-5ABF-E4C9C1C9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1123"/>
            <a:ext cx="9031745" cy="5198723"/>
          </a:xfrm>
        </p:spPr>
        <p:txBody>
          <a:bodyPr>
            <a:normAutofit/>
          </a:bodyPr>
          <a:lstStyle/>
          <a:p>
            <a:pPr>
              <a:buClr>
                <a:srgbClr val="005496"/>
              </a:buClr>
            </a:pPr>
            <a:r>
              <a:rPr lang="en-US" sz="2400" b="1" dirty="0">
                <a:solidFill>
                  <a:srgbClr val="00B050"/>
                </a:solidFill>
              </a:rPr>
              <a:t>Justice</a:t>
            </a:r>
          </a:p>
          <a:p>
            <a:pPr lvl="1">
              <a:buClr>
                <a:srgbClr val="005496"/>
              </a:buClr>
            </a:pPr>
            <a:r>
              <a:rPr lang="en-US" sz="2000" dirty="0">
                <a:solidFill>
                  <a:schemeClr val="tx1"/>
                </a:solidFill>
              </a:rPr>
              <a:t>Each person should possess an </a:t>
            </a:r>
            <a:r>
              <a:rPr lang="en-US" sz="2000" b="1" dirty="0">
                <a:solidFill>
                  <a:srgbClr val="005496"/>
                </a:solidFill>
              </a:rPr>
              <a:t>equal share </a:t>
            </a:r>
            <a:r>
              <a:rPr lang="en-US" sz="2000" dirty="0">
                <a:solidFill>
                  <a:schemeClr val="tx1"/>
                </a:solidFill>
              </a:rPr>
              <a:t>of </a:t>
            </a:r>
            <a:r>
              <a:rPr lang="en-US" sz="2000" u="sng" dirty="0">
                <a:solidFill>
                  <a:schemeClr val="tx1"/>
                </a:solidFill>
              </a:rPr>
              <a:t>burdens and benefits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lvl="1">
              <a:buClr>
                <a:srgbClr val="005496"/>
              </a:buClr>
            </a:pPr>
            <a:r>
              <a:rPr lang="en-US" sz="2000" dirty="0">
                <a:solidFill>
                  <a:schemeClr val="tx1"/>
                </a:solidFill>
              </a:rPr>
              <a:t>Benefits and burdens should further be adjusted based on:</a:t>
            </a:r>
          </a:p>
          <a:p>
            <a:pPr lvl="2">
              <a:buClr>
                <a:srgbClr val="005496"/>
              </a:buClr>
            </a:pPr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b="1" dirty="0">
                <a:solidFill>
                  <a:srgbClr val="005496"/>
                </a:solidFill>
              </a:rPr>
              <a:t>need</a:t>
            </a:r>
            <a:r>
              <a:rPr lang="en-US" sz="1800" dirty="0">
                <a:solidFill>
                  <a:schemeClr val="tx1"/>
                </a:solidFill>
              </a:rPr>
              <a:t> of the individual</a:t>
            </a:r>
          </a:p>
          <a:p>
            <a:pPr lvl="2">
              <a:buClr>
                <a:srgbClr val="005496"/>
              </a:buClr>
            </a:pPr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b="1" dirty="0">
                <a:solidFill>
                  <a:srgbClr val="005496"/>
                </a:solidFill>
              </a:rPr>
              <a:t>effort</a:t>
            </a:r>
            <a:r>
              <a:rPr lang="en-US" sz="1800" dirty="0">
                <a:solidFill>
                  <a:schemeClr val="tx1"/>
                </a:solidFill>
              </a:rPr>
              <a:t> exerted by the individual</a:t>
            </a:r>
          </a:p>
          <a:p>
            <a:pPr lvl="2">
              <a:buClr>
                <a:srgbClr val="005496"/>
              </a:buClr>
            </a:pPr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b="1" dirty="0">
                <a:solidFill>
                  <a:srgbClr val="005496"/>
                </a:solidFill>
              </a:rPr>
              <a:t>societal contribution </a:t>
            </a:r>
            <a:r>
              <a:rPr lang="en-US" sz="1800" dirty="0">
                <a:solidFill>
                  <a:schemeClr val="tx1"/>
                </a:solidFill>
              </a:rPr>
              <a:t>of the individual</a:t>
            </a:r>
          </a:p>
          <a:p>
            <a:pPr lvl="2">
              <a:buClr>
                <a:srgbClr val="005496"/>
              </a:buClr>
            </a:pPr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b="1" dirty="0">
                <a:solidFill>
                  <a:srgbClr val="005496"/>
                </a:solidFill>
              </a:rPr>
              <a:t>merit</a:t>
            </a:r>
            <a:r>
              <a:rPr lang="en-US" sz="1800" dirty="0">
                <a:solidFill>
                  <a:schemeClr val="tx1"/>
                </a:solidFill>
              </a:rPr>
              <a:t> (goodness or excellence) of the individual</a:t>
            </a:r>
          </a:p>
          <a:p>
            <a:pPr lvl="2">
              <a:buClr>
                <a:srgbClr val="005496"/>
              </a:buClr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 algn="ctr">
              <a:buClr>
                <a:srgbClr val="005496"/>
              </a:buClr>
              <a:buNone/>
            </a:pPr>
            <a:r>
              <a:rPr lang="en-US" sz="2200" dirty="0">
                <a:solidFill>
                  <a:srgbClr val="FF7823"/>
                </a:solidFill>
              </a:rPr>
              <a:t>Do you agree with these basic principles? Is there anything you would get rid of or change?</a:t>
            </a:r>
          </a:p>
          <a:p>
            <a:pPr marL="0" indent="0" algn="ctr">
              <a:buClr>
                <a:srgbClr val="005496"/>
              </a:buClr>
              <a:buNone/>
            </a:pPr>
            <a:r>
              <a:rPr lang="en-US" sz="2200" dirty="0">
                <a:solidFill>
                  <a:srgbClr val="005496"/>
                </a:solidFill>
              </a:rPr>
              <a:t>How do you think these principles can be applied to ethics as it pertains to Artificial Intelligence?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C6D8F-DCE3-79E1-F219-5A852516C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6" t="12576" r="6935" b="8589"/>
          <a:stretch/>
        </p:blipFill>
        <p:spPr>
          <a:xfrm>
            <a:off x="9458464" y="2510318"/>
            <a:ext cx="2440212" cy="22397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67059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EE9D-5ACA-9081-CB34-49F7B84A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781130" cy="76713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5496"/>
                </a:solidFill>
                <a:cs typeface="Calibri" panose="020F0502020204030204" pitchFamily="34" charset="0"/>
              </a:rPr>
              <a:t>Approaches for Establishing Ethics in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06251-8F82-D63F-5ABF-E4C9C1C9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0900"/>
            <a:ext cx="8781130" cy="4958126"/>
          </a:xfrm>
        </p:spPr>
        <p:txBody>
          <a:bodyPr>
            <a:normAutofit fontScale="92500" lnSpcReduction="20000"/>
          </a:bodyPr>
          <a:lstStyle/>
          <a:p>
            <a:pPr>
              <a:buClr>
                <a:srgbClr val="005496"/>
              </a:buClr>
            </a:pPr>
            <a:r>
              <a:rPr lang="en-US" sz="2200" b="1" dirty="0">
                <a:solidFill>
                  <a:srgbClr val="005496"/>
                </a:solidFill>
              </a:rPr>
              <a:t>Governance</a:t>
            </a:r>
          </a:p>
          <a:p>
            <a:pPr lvl="1">
              <a:buClr>
                <a:srgbClr val="005496"/>
              </a:buClr>
            </a:pPr>
            <a:r>
              <a:rPr lang="en-US" sz="2000" dirty="0">
                <a:solidFill>
                  <a:schemeClr val="tx1"/>
                </a:solidFill>
              </a:rPr>
              <a:t>This approach includes companies establishing their own </a:t>
            </a:r>
            <a:r>
              <a:rPr lang="en-US" sz="2000" b="1" dirty="0">
                <a:solidFill>
                  <a:schemeClr val="tx1"/>
                </a:solidFill>
              </a:rPr>
              <a:t>quality assurance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b="1" dirty="0">
                <a:solidFill>
                  <a:schemeClr val="tx1"/>
                </a:solidFill>
              </a:rPr>
              <a:t>standards</a:t>
            </a:r>
            <a:r>
              <a:rPr lang="en-US" sz="2000" dirty="0">
                <a:solidFill>
                  <a:schemeClr val="tx1"/>
                </a:solidFill>
              </a:rPr>
              <a:t> concerning the collect of data and </a:t>
            </a:r>
            <a:r>
              <a:rPr lang="en-US" sz="2000" u="sng" dirty="0">
                <a:solidFill>
                  <a:schemeClr val="tx1"/>
                </a:solidFill>
              </a:rPr>
              <a:t>incorporating data ethics</a:t>
            </a:r>
            <a:r>
              <a:rPr lang="en-US" sz="2000" dirty="0">
                <a:solidFill>
                  <a:schemeClr val="tx1"/>
                </a:solidFill>
              </a:rPr>
              <a:t> into those standards.</a:t>
            </a:r>
          </a:p>
          <a:p>
            <a:pPr lvl="1">
              <a:buClr>
                <a:srgbClr val="005496"/>
              </a:buClr>
            </a:pPr>
            <a:r>
              <a:rPr lang="en-US" sz="2000" dirty="0">
                <a:solidFill>
                  <a:schemeClr val="tx1"/>
                </a:solidFill>
              </a:rPr>
              <a:t>Teams like these can work towards </a:t>
            </a:r>
            <a:r>
              <a:rPr lang="en-US" sz="2000" u="sng" dirty="0">
                <a:solidFill>
                  <a:schemeClr val="tx1"/>
                </a:solidFill>
              </a:rPr>
              <a:t>ensuring basic ethical principles </a:t>
            </a:r>
            <a:r>
              <a:rPr lang="en-US" sz="2000" dirty="0">
                <a:solidFill>
                  <a:schemeClr val="tx1"/>
                </a:solidFill>
              </a:rPr>
              <a:t>are upheld and lesser represented groups are adequately accounted for in data sets.</a:t>
            </a:r>
          </a:p>
          <a:p>
            <a:pPr lvl="1">
              <a:buClr>
                <a:srgbClr val="005496"/>
              </a:buClr>
            </a:pPr>
            <a:endParaRPr lang="en-US" sz="1100" dirty="0">
              <a:solidFill>
                <a:schemeClr val="tx1"/>
              </a:solidFill>
            </a:endParaRPr>
          </a:p>
          <a:p>
            <a:pPr>
              <a:buClr>
                <a:srgbClr val="005496"/>
              </a:buClr>
            </a:pPr>
            <a:r>
              <a:rPr lang="en-US" sz="2200" b="1" dirty="0">
                <a:solidFill>
                  <a:srgbClr val="005496"/>
                </a:solidFill>
              </a:rPr>
              <a:t>Explainability</a:t>
            </a:r>
          </a:p>
          <a:p>
            <a:pPr lvl="1">
              <a:buClr>
                <a:srgbClr val="005496"/>
              </a:buClr>
            </a:pPr>
            <a:r>
              <a:rPr lang="en-US" sz="2000" dirty="0">
                <a:solidFill>
                  <a:schemeClr val="tx1"/>
                </a:solidFill>
              </a:rPr>
              <a:t>As previously discussed in the “Principles of Trust in AI”, this revolves around the idea of </a:t>
            </a:r>
            <a:r>
              <a:rPr lang="en-US" sz="2000" b="1" dirty="0">
                <a:solidFill>
                  <a:schemeClr val="tx1"/>
                </a:solidFill>
              </a:rPr>
              <a:t>transparency</a:t>
            </a:r>
            <a:r>
              <a:rPr lang="en-US" sz="2000" dirty="0">
                <a:solidFill>
                  <a:schemeClr val="tx1"/>
                </a:solidFill>
              </a:rPr>
              <a:t> and avoiding “</a:t>
            </a:r>
            <a:r>
              <a:rPr lang="en-US" sz="2000" i="1" u="sng" dirty="0">
                <a:solidFill>
                  <a:schemeClr val="tx1"/>
                </a:solidFill>
              </a:rPr>
              <a:t>black box algorithms</a:t>
            </a:r>
            <a:r>
              <a:rPr lang="en-US" sz="2000" dirty="0">
                <a:solidFill>
                  <a:schemeClr val="tx1"/>
                </a:solidFill>
              </a:rPr>
              <a:t>” that hide how their decisions are being made. This could allow the public to be reassured of equal representation in AI models.</a:t>
            </a:r>
          </a:p>
          <a:p>
            <a:pPr lvl="1">
              <a:buClr>
                <a:srgbClr val="005496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marL="457200" lvl="1" indent="0" algn="ctr">
              <a:buClr>
                <a:srgbClr val="005496"/>
              </a:buClr>
              <a:buNone/>
            </a:pPr>
            <a:r>
              <a:rPr lang="en-US" sz="2200" dirty="0">
                <a:solidFill>
                  <a:srgbClr val="FF7823"/>
                </a:solidFill>
              </a:rPr>
              <a:t>Do you believe these approaches will be effective? What do you think is missing?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7ED9D-B9F2-1817-18EA-253E60E41614}"/>
              </a:ext>
            </a:extLst>
          </p:cNvPr>
          <p:cNvSpPr txBox="1"/>
          <p:nvPr/>
        </p:nvSpPr>
        <p:spPr>
          <a:xfrm>
            <a:off x="1078786" y="1186358"/>
            <a:ext cx="87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7823"/>
                </a:solidFill>
              </a:rPr>
              <a:t>Let’s look at how these principles are displayed in 2 approaches discussed by IBM.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5BD5EE-5E39-0E45-DE13-5E53B69C0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932" y="2795861"/>
            <a:ext cx="2392098" cy="2188396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3F1DAB7C-C873-FA75-E3B0-FCC13B067381}"/>
              </a:ext>
            </a:extLst>
          </p:cNvPr>
          <p:cNvSpPr/>
          <p:nvPr/>
        </p:nvSpPr>
        <p:spPr>
          <a:xfrm>
            <a:off x="10055956" y="5106256"/>
            <a:ext cx="1592049" cy="1602770"/>
          </a:xfrm>
          <a:prstGeom prst="up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7EF349A0-CC1F-A7D4-ABBD-41C3865809D3}"/>
              </a:ext>
            </a:extLst>
          </p:cNvPr>
          <p:cNvSpPr/>
          <p:nvPr/>
        </p:nvSpPr>
        <p:spPr>
          <a:xfrm>
            <a:off x="9922613" y="523559"/>
            <a:ext cx="1858733" cy="2064262"/>
          </a:xfrm>
          <a:prstGeom prst="up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0A7F0-973A-BD7F-E041-D927735CF648}"/>
              </a:ext>
            </a:extLst>
          </p:cNvPr>
          <p:cNvSpPr txBox="1"/>
          <p:nvPr/>
        </p:nvSpPr>
        <p:spPr>
          <a:xfrm>
            <a:off x="10212512" y="3774994"/>
            <a:ext cx="1302154" cy="646331"/>
          </a:xfrm>
          <a:prstGeom prst="rect">
            <a:avLst/>
          </a:prstGeom>
          <a:solidFill>
            <a:srgbClr val="00000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Unknown Process</a:t>
            </a:r>
          </a:p>
        </p:txBody>
      </p:sp>
    </p:spTree>
    <p:extLst>
      <p:ext uri="{BB962C8B-B14F-4D97-AF65-F5344CB8AC3E}">
        <p14:creationId xmlns:p14="http://schemas.microsoft.com/office/powerpoint/2010/main" val="41512837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20e136-21a0-4508-926b-2762313eb9f3">
      <Terms xmlns="http://schemas.microsoft.com/office/infopath/2007/PartnerControls"/>
    </lcf76f155ced4ddcb4097134ff3c332f>
    <TaxCatchAll xmlns="39b7f2e4-d5db-4fb5-a652-1a14630ee8e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14FBB91A2D4E448317DF2B29665D4B" ma:contentTypeVersion="11" ma:contentTypeDescription="Create a new document." ma:contentTypeScope="" ma:versionID="ce03b11ddeb70d4e29f6e0f2f08a57c2">
  <xsd:schema xmlns:xsd="http://www.w3.org/2001/XMLSchema" xmlns:xs="http://www.w3.org/2001/XMLSchema" xmlns:p="http://schemas.microsoft.com/office/2006/metadata/properties" xmlns:ns2="db20e136-21a0-4508-926b-2762313eb9f3" xmlns:ns3="39b7f2e4-d5db-4fb5-a652-1a14630ee8ec" targetNamespace="http://schemas.microsoft.com/office/2006/metadata/properties" ma:root="true" ma:fieldsID="f79f64c1950696ee1e11e35af4f9a3e4" ns2:_="" ns3:_="">
    <xsd:import namespace="db20e136-21a0-4508-926b-2762313eb9f3"/>
    <xsd:import namespace="39b7f2e4-d5db-4fb5-a652-1a14630ee8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0e136-21a0-4508-926b-2762313eb9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a0c477a-f09e-4137-8c49-77869fdcca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b7f2e4-d5db-4fb5-a652-1a14630ee8e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a119839-3091-4340-a39e-8349216a988c}" ma:internalName="TaxCatchAll" ma:showField="CatchAllData" ma:web="39b7f2e4-d5db-4fb5-a652-1a14630ee8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575951-98B9-4AB8-9803-E24B5C8F2398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307a73cc-8f40-41d3-a9e4-7e375d328d4e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43FD9C4-0D52-4F97-9CB5-9838BBBFE0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421514-7227-448B-BA41-430EAD3ECD56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1216</Words>
  <Application>Microsoft Macintosh PowerPoint</Application>
  <PresentationFormat>Widescreen</PresentationFormat>
  <Paragraphs>97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Trebuchet MS</vt:lpstr>
      <vt:lpstr>Wingdings 3</vt:lpstr>
      <vt:lpstr>WordVisi_MSFontService</vt:lpstr>
      <vt:lpstr>Facet</vt:lpstr>
      <vt:lpstr>AI Section 6: Ethics in AI –  Part II: Perspective and Diversity</vt:lpstr>
      <vt:lpstr>What are the Benefits of Diversity in AI?</vt:lpstr>
      <vt:lpstr>What is the “Diversity Crisis” in AI?</vt:lpstr>
      <vt:lpstr>How is a Limited Perspective Harming AI?</vt:lpstr>
      <vt:lpstr>How is a Limited Perspective Harming AI?</vt:lpstr>
      <vt:lpstr>How do we Establish Ethics in AI?</vt:lpstr>
      <vt:lpstr>3 Basic Ethics Principles</vt:lpstr>
      <vt:lpstr>3 Basic Ethics Principles</vt:lpstr>
      <vt:lpstr>Approaches for Establishing Ethics in AI</vt:lpstr>
      <vt:lpstr>Understanding the Benefits of Diversity</vt:lpstr>
      <vt:lpstr>Understanding the Benefits of Diversity</vt:lpstr>
      <vt:lpstr>Reflecting on “The Medici Effect”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 Hughes</dc:creator>
  <cp:lastModifiedBy>Langham, Sarah L.</cp:lastModifiedBy>
  <cp:revision>4</cp:revision>
  <dcterms:created xsi:type="dcterms:W3CDTF">2023-06-07T17:37:39Z</dcterms:created>
  <dcterms:modified xsi:type="dcterms:W3CDTF">2024-06-22T17:42:50Z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0x010100BFF553F63398B94FA37581B9AA96D09C</vt:lpwstr>
  </property>
</Properties>
</file>